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0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736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215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50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37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74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750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4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83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59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5350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88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8584A-4586-8A49-AF2C-03583BA68166}" type="datetimeFigureOut">
              <a:rPr lang="es-ES" smtClean="0"/>
              <a:t>30-03-16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6A162-D016-D749-8DB2-ABA56972B81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72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/>
              <a:t>Medidas de tendencia central 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Profesor Alberto Alvaradejo</a:t>
            </a:r>
          </a:p>
          <a:p>
            <a:r>
              <a:rPr lang="es-ES" dirty="0" err="1" smtClean="0"/>
              <a:t>IVº</a:t>
            </a:r>
            <a:r>
              <a:rPr lang="es-ES" dirty="0" smtClean="0"/>
              <a:t> Medio 2016</a:t>
            </a:r>
          </a:p>
          <a:p>
            <a:r>
              <a:rPr lang="es-ES" dirty="0" smtClean="0"/>
              <a:t>Estadística</a:t>
            </a:r>
            <a:r>
              <a:rPr lang="es-ES" dirty="0" smtClean="0"/>
              <a:t> y Probabilidad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8127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67852" y="930825"/>
            <a:ext cx="8114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mayor parte de los conjuntos de datos muestran una tendencia a agruparse alrededor de un punto central y por lo general es posible elegir </a:t>
            </a:r>
            <a:r>
              <a:rPr lang="es-ES" dirty="0" err="1"/>
              <a:t>algu</a:t>
            </a:r>
            <a:r>
              <a:rPr lang="es-ES" dirty="0"/>
              <a:t> ́n valor que describa todo un conjunto de datos. Un valor descriptivo como ese es una medida de tendencia central o </a:t>
            </a:r>
            <a:r>
              <a:rPr lang="es-ES" dirty="0" smtClean="0"/>
              <a:t>posici</a:t>
            </a:r>
            <a:r>
              <a:rPr lang="es-ES" dirty="0" smtClean="0"/>
              <a:t>ón</a:t>
            </a:r>
            <a:r>
              <a:rPr lang="es-ES" dirty="0" smtClean="0"/>
              <a:t>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67852" y="420078"/>
            <a:ext cx="1156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Definici</a:t>
            </a:r>
            <a:r>
              <a:rPr lang="es-ES" b="1" dirty="0" smtClean="0"/>
              <a:t>ón</a:t>
            </a:r>
            <a:endParaRPr lang="es-ES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467852" y="2299586"/>
            <a:ext cx="777518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1. Media aritm</a:t>
            </a:r>
            <a:r>
              <a:rPr lang="es-ES" sz="2000" b="1" dirty="0" smtClean="0"/>
              <a:t>é</a:t>
            </a:r>
            <a:r>
              <a:rPr lang="es-ES" sz="2000" b="1" dirty="0" smtClean="0"/>
              <a:t>tica </a:t>
            </a:r>
            <a:endParaRPr lang="es-ES" sz="2000" dirty="0" smtClean="0"/>
          </a:p>
          <a:p>
            <a:r>
              <a:rPr lang="es-ES" dirty="0"/>
              <a:t>Es la medida de tendencia central de mayor uso. Se calcula sumando todas las frecuencias absolutas de un conjunto de datos, dividiendo </a:t>
            </a:r>
            <a:r>
              <a:rPr lang="es-ES" dirty="0" smtClean="0"/>
              <a:t>después</a:t>
            </a:r>
            <a:r>
              <a:rPr lang="es-ES" dirty="0" smtClean="0"/>
              <a:t> </a:t>
            </a:r>
            <a:r>
              <a:rPr lang="es-ES" dirty="0" smtClean="0"/>
              <a:t> </a:t>
            </a:r>
            <a:r>
              <a:rPr lang="es-ES" dirty="0"/>
              <a:t>ese total entre el </a:t>
            </a:r>
            <a:r>
              <a:rPr lang="es-ES" dirty="0" smtClean="0"/>
              <a:t>un n</a:t>
            </a:r>
            <a:r>
              <a:rPr lang="es-ES" dirty="0" smtClean="0"/>
              <a:t>ú</a:t>
            </a:r>
            <a:r>
              <a:rPr lang="es-ES" dirty="0" smtClean="0"/>
              <a:t>mero </a:t>
            </a:r>
            <a:r>
              <a:rPr lang="es-ES" dirty="0"/>
              <a:t>total de elementos. </a:t>
            </a:r>
            <a:endParaRPr lang="es-ES" dirty="0" smtClean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248" y="3714093"/>
            <a:ext cx="4082588" cy="9241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uadroTexto 8"/>
          <p:cNvSpPr txBox="1"/>
          <p:nvPr/>
        </p:nvSpPr>
        <p:spPr>
          <a:xfrm>
            <a:off x="467852" y="3857139"/>
            <a:ext cx="2447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1.1 Datos no agrupados</a:t>
            </a:r>
            <a:endParaRPr lang="es-ES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67852" y="4822898"/>
            <a:ext cx="94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Ejemplo</a:t>
            </a:r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55" y="4831914"/>
            <a:ext cx="2563985" cy="38736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68" y="5502092"/>
            <a:ext cx="5934262" cy="72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4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617" y="5357676"/>
            <a:ext cx="5259192" cy="137420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65325" y="365296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1.2 </a:t>
            </a:r>
            <a:r>
              <a:rPr lang="es-ES" b="1" dirty="0"/>
              <a:t>Datos agrupados </a:t>
            </a:r>
            <a:endParaRPr lang="es-ES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365" y="734628"/>
            <a:ext cx="5845201" cy="888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65325" y="2243962"/>
            <a:ext cx="8245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Ejemplo: Calcular </a:t>
            </a:r>
            <a:r>
              <a:rPr lang="es-ES" dirty="0"/>
              <a:t>la media </a:t>
            </a:r>
            <a:r>
              <a:rPr lang="es-ES" dirty="0" smtClean="0"/>
              <a:t>aritm</a:t>
            </a:r>
            <a:r>
              <a:rPr lang="es-ES" dirty="0" smtClean="0"/>
              <a:t>é</a:t>
            </a:r>
            <a:r>
              <a:rPr lang="es-ES" dirty="0" smtClean="0"/>
              <a:t>tica </a:t>
            </a:r>
            <a:r>
              <a:rPr lang="es-ES" dirty="0"/>
              <a:t>para el peso de 40 personas, como lo muestra la tabla: </a:t>
            </a:r>
            <a:endParaRPr lang="es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25" y="2890293"/>
            <a:ext cx="4180793" cy="260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9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28681" y="281760"/>
            <a:ext cx="8334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2. Mediana</a:t>
            </a:r>
            <a:endParaRPr lang="es-ES" sz="2000" dirty="0" smtClean="0"/>
          </a:p>
          <a:p>
            <a:r>
              <a:rPr lang="es-ES" dirty="0"/>
              <a:t>La mediana es el valor que se encuentra en el centro de una secuencia ordenada de datos.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69704" y="1704715"/>
            <a:ext cx="240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2.1 Datos no agrupados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052" y="2161686"/>
            <a:ext cx="1910699" cy="80450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69704" y="2379750"/>
            <a:ext cx="422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Muestra con un </a:t>
            </a:r>
            <a:r>
              <a:rPr lang="es-ES" dirty="0" smtClean="0"/>
              <a:t>un n</a:t>
            </a:r>
            <a:r>
              <a:rPr lang="es-ES" dirty="0" smtClean="0"/>
              <a:t>ú</a:t>
            </a:r>
            <a:r>
              <a:rPr lang="es-ES" dirty="0" smtClean="0"/>
              <a:t>mero </a:t>
            </a:r>
            <a:r>
              <a:rPr lang="es-ES" b="1" dirty="0"/>
              <a:t>impar</a:t>
            </a:r>
            <a:r>
              <a:rPr lang="es-ES" dirty="0"/>
              <a:t> de datos </a:t>
            </a:r>
            <a:endParaRPr lang="es-ES" dirty="0" smtClean="0">
              <a:effectLst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9704" y="3096320"/>
            <a:ext cx="36277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Ejemplo:</a:t>
            </a:r>
          </a:p>
          <a:p>
            <a:r>
              <a:rPr lang="es-ES" dirty="0"/>
              <a:t>	</a:t>
            </a:r>
            <a:r>
              <a:rPr lang="pt-BR" dirty="0" err="1" smtClean="0"/>
              <a:t>Datos</a:t>
            </a:r>
            <a:r>
              <a:rPr lang="pt-BR" dirty="0" smtClean="0"/>
              <a:t> </a:t>
            </a:r>
            <a:r>
              <a:rPr lang="pt-BR" dirty="0"/>
              <a:t>= 4,7,5,6,3,2,7</a:t>
            </a:r>
            <a:br>
              <a:rPr lang="pt-BR" dirty="0"/>
            </a:br>
            <a:r>
              <a:rPr lang="pt-BR" dirty="0" smtClean="0"/>
              <a:t>	</a:t>
            </a:r>
            <a:r>
              <a:rPr lang="pt-BR" dirty="0" err="1" smtClean="0"/>
              <a:t>Datos</a:t>
            </a:r>
            <a:r>
              <a:rPr lang="pt-BR" dirty="0" smtClean="0"/>
              <a:t> </a:t>
            </a:r>
            <a:r>
              <a:rPr lang="pt-BR" dirty="0"/>
              <a:t>ordenados = 2,3,4,</a:t>
            </a:r>
            <a:r>
              <a:rPr lang="pt-BR" b="1" dirty="0"/>
              <a:t>5</a:t>
            </a:r>
            <a:r>
              <a:rPr lang="pt-BR" dirty="0"/>
              <a:t>,6,7,7 </a:t>
            </a:r>
            <a:endParaRPr lang="pt-BR" dirty="0" smtClean="0">
              <a:effectLst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013" y="3235480"/>
            <a:ext cx="3173016" cy="92507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69704" y="4400100"/>
            <a:ext cx="404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Muestra con un </a:t>
            </a:r>
            <a:r>
              <a:rPr lang="es-ES" dirty="0" smtClean="0"/>
              <a:t>un n</a:t>
            </a:r>
            <a:r>
              <a:rPr lang="es-ES" dirty="0" smtClean="0"/>
              <a:t>ú</a:t>
            </a:r>
            <a:r>
              <a:rPr lang="es-ES" dirty="0" smtClean="0"/>
              <a:t>mero </a:t>
            </a:r>
            <a:r>
              <a:rPr lang="es-ES" b="1" dirty="0" smtClean="0"/>
              <a:t>par</a:t>
            </a:r>
            <a:r>
              <a:rPr lang="es-ES" dirty="0" smtClean="0"/>
              <a:t> </a:t>
            </a:r>
            <a:r>
              <a:rPr lang="es-ES" dirty="0"/>
              <a:t>de datos </a:t>
            </a:r>
            <a:endParaRPr lang="es-ES" dirty="0" smtClean="0">
              <a:effectLst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69704" y="4922800"/>
            <a:ext cx="473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Ejemplo: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Datos</a:t>
            </a:r>
            <a:r>
              <a:rPr lang="pt-BR" dirty="0" smtClean="0"/>
              <a:t> </a:t>
            </a:r>
            <a:r>
              <a:rPr lang="pt-BR" dirty="0"/>
              <a:t>ordenados = 16,15,14,</a:t>
            </a:r>
            <a:r>
              <a:rPr lang="pt-BR" b="1" dirty="0"/>
              <a:t>13</a:t>
            </a:r>
            <a:r>
              <a:rPr lang="pt-BR" dirty="0"/>
              <a:t>,</a:t>
            </a:r>
            <a:r>
              <a:rPr lang="pt-BR" b="1" dirty="0"/>
              <a:t>12</a:t>
            </a:r>
            <a:r>
              <a:rPr lang="pt-BR" dirty="0"/>
              <a:t>,11,10,10 </a:t>
            </a:r>
            <a:endParaRPr lang="pt-BR" dirty="0" smtClean="0">
              <a:effectLst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4631" y="5783221"/>
            <a:ext cx="5732761" cy="80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2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8343" y="347901"/>
            <a:ext cx="2109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2.1 Datos agrupados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63" y="915086"/>
            <a:ext cx="5053254" cy="152022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21918"/>
            <a:ext cx="8216900" cy="2997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7200" y="2435308"/>
            <a:ext cx="9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Donde::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2107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8344" y="243531"/>
            <a:ext cx="8454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Ejemplo 5.3 </a:t>
            </a:r>
            <a:r>
              <a:rPr lang="es-ES" dirty="0"/>
              <a:t>La tabla muestra la </a:t>
            </a:r>
            <a:r>
              <a:rPr lang="es-ES" dirty="0" smtClean="0"/>
              <a:t>distribuci</a:t>
            </a:r>
            <a:r>
              <a:rPr lang="es-ES" dirty="0" smtClean="0"/>
              <a:t>ó</a:t>
            </a:r>
            <a:r>
              <a:rPr lang="es-ES" dirty="0" smtClean="0"/>
              <a:t>n </a:t>
            </a:r>
            <a:r>
              <a:rPr lang="es-ES" dirty="0"/>
              <a:t>de frecuencias de la </a:t>
            </a:r>
            <a:r>
              <a:rPr lang="es-ES" dirty="0" smtClean="0"/>
              <a:t>duraci</a:t>
            </a:r>
            <a:r>
              <a:rPr lang="es-ES" dirty="0" smtClean="0"/>
              <a:t>ó</a:t>
            </a:r>
            <a:r>
              <a:rPr lang="es-ES" dirty="0" smtClean="0"/>
              <a:t>n</a:t>
            </a:r>
            <a:r>
              <a:rPr lang="es-ES" dirty="0"/>
              <a:t>, en horas, de uso continuo de 212 dispositivos </a:t>
            </a:r>
            <a:r>
              <a:rPr lang="es-ES" dirty="0" smtClean="0"/>
              <a:t>electr</a:t>
            </a:r>
            <a:r>
              <a:rPr lang="es-ES" dirty="0" smtClean="0"/>
              <a:t>ó</a:t>
            </a:r>
            <a:r>
              <a:rPr lang="es-ES" dirty="0" smtClean="0"/>
              <a:t>nicos </a:t>
            </a:r>
            <a:r>
              <a:rPr lang="es-ES" dirty="0"/>
              <a:t>iguales, sometidos a un cierto control. </a:t>
            </a:r>
            <a:endParaRPr lang="es-ES" dirty="0" smtClean="0"/>
          </a:p>
        </p:txBody>
      </p:sp>
      <p:sp>
        <p:nvSpPr>
          <p:cNvPr id="3" name="CuadroTexto 2"/>
          <p:cNvSpPr txBox="1"/>
          <p:nvPr/>
        </p:nvSpPr>
        <p:spPr>
          <a:xfrm>
            <a:off x="278344" y="1067778"/>
            <a:ext cx="736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intervalo donde se encuentra la Mediana </a:t>
            </a:r>
            <a:r>
              <a:rPr lang="es-ES" dirty="0"/>
              <a:t>es el primer intervalo en el cual :</a:t>
            </a:r>
            <a:r>
              <a:rPr lang="es-ES" dirty="0" smtClean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711" y="1584891"/>
            <a:ext cx="1134423" cy="5710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5961"/>
            <a:ext cx="5380859" cy="45732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3369" y="1584891"/>
            <a:ext cx="5090631" cy="395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94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28681" y="281760"/>
            <a:ext cx="83347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3</a:t>
            </a:r>
            <a:r>
              <a:rPr lang="es-ES" sz="2000" b="1" dirty="0" smtClean="0"/>
              <a:t>. Moda</a:t>
            </a:r>
            <a:endParaRPr lang="es-ES" sz="2000" dirty="0" smtClean="0"/>
          </a:p>
          <a:p>
            <a:r>
              <a:rPr lang="es-ES" dirty="0"/>
              <a:t>La moda es el valor que se presenta con mayor frecuencia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/>
              <a:t>Hay situaciones en que la frecuencia mayor se presenta con dos o </a:t>
            </a:r>
            <a:r>
              <a:rPr lang="es-ES" dirty="0" smtClean="0"/>
              <a:t>más </a:t>
            </a:r>
            <a:r>
              <a:rPr lang="es-ES" dirty="0"/>
              <a:t>valores distintos. Cuando esto ocurre hay </a:t>
            </a:r>
            <a:r>
              <a:rPr lang="es-ES" dirty="0" smtClean="0"/>
              <a:t>más </a:t>
            </a:r>
            <a:r>
              <a:rPr lang="es-ES" dirty="0"/>
              <a:t>de una moda. </a:t>
            </a:r>
            <a:endParaRPr lang="es-ES" dirty="0" smtClean="0"/>
          </a:p>
          <a:p>
            <a:endParaRPr lang="es-ES" dirty="0"/>
          </a:p>
          <a:p>
            <a:r>
              <a:rPr lang="es-ES" dirty="0" smtClean="0"/>
              <a:t>Si </a:t>
            </a:r>
            <a:r>
              <a:rPr lang="es-ES" dirty="0"/>
              <a:t>los datos contienen </a:t>
            </a:r>
            <a:r>
              <a:rPr lang="es-ES" dirty="0" smtClean="0"/>
              <a:t>más </a:t>
            </a:r>
            <a:r>
              <a:rPr lang="es-ES" dirty="0"/>
              <a:t>de una moda se dice que los datos son </a:t>
            </a:r>
            <a:r>
              <a:rPr lang="es-ES" b="1" i="1" dirty="0"/>
              <a:t>bimodales</a:t>
            </a:r>
            <a:r>
              <a:rPr lang="es-ES" i="1" dirty="0"/>
              <a:t>. </a:t>
            </a:r>
            <a:r>
              <a:rPr lang="es-ES" dirty="0"/>
              <a:t>Si contienen </a:t>
            </a:r>
            <a:r>
              <a:rPr lang="es-ES" dirty="0" smtClean="0"/>
              <a:t>más </a:t>
            </a:r>
            <a:r>
              <a:rPr lang="es-ES" dirty="0"/>
              <a:t>de dos modas, son </a:t>
            </a:r>
            <a:r>
              <a:rPr lang="es-ES" b="1" i="1" dirty="0"/>
              <a:t>multimodales</a:t>
            </a:r>
            <a:r>
              <a:rPr lang="es-ES" i="1" dirty="0"/>
              <a:t>. </a:t>
            </a:r>
            <a:r>
              <a:rPr lang="es-ES" dirty="0"/>
              <a:t>En los casos </a:t>
            </a:r>
            <a:r>
              <a:rPr lang="es-ES" dirty="0" smtClean="0"/>
              <a:t>multimodales </a:t>
            </a:r>
            <a:r>
              <a:rPr lang="es-ES" dirty="0"/>
              <a:t>casi nunca se da la moda, porque dar tres o </a:t>
            </a:r>
            <a:r>
              <a:rPr lang="es-ES" dirty="0" smtClean="0"/>
              <a:t>más </a:t>
            </a:r>
            <a:r>
              <a:rPr lang="es-ES" dirty="0"/>
              <a:t>modas no resulta de mucha ayuda </a:t>
            </a:r>
            <a:r>
              <a:rPr lang="es-ES" dirty="0" smtClean="0"/>
              <a:t>para </a:t>
            </a:r>
            <a:r>
              <a:rPr lang="es-ES" dirty="0"/>
              <a:t>describir la </a:t>
            </a:r>
            <a:r>
              <a:rPr lang="es-ES" dirty="0" smtClean="0"/>
              <a:t>localización </a:t>
            </a:r>
            <a:r>
              <a:rPr lang="es-ES" dirty="0"/>
              <a:t>de los datos. </a:t>
            </a:r>
            <a:endParaRPr lang="es-ES" dirty="0" smtClean="0"/>
          </a:p>
          <a:p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794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52307" y="365296"/>
            <a:ext cx="124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Percentiles </a:t>
            </a:r>
            <a:endParaRPr lang="es-ES" dirty="0" smtClean="0"/>
          </a:p>
        </p:txBody>
      </p:sp>
      <p:sp>
        <p:nvSpPr>
          <p:cNvPr id="3" name="CuadroTexto 2"/>
          <p:cNvSpPr txBox="1"/>
          <p:nvPr/>
        </p:nvSpPr>
        <p:spPr>
          <a:xfrm>
            <a:off x="452307" y="1026308"/>
            <a:ext cx="8193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percentil </a:t>
            </a:r>
            <a:r>
              <a:rPr lang="es-ES" i="1" dirty="0"/>
              <a:t>p </a:t>
            </a:r>
            <a:r>
              <a:rPr lang="es-ES" dirty="0"/>
              <a:t>es un valor tal que por lo menos </a:t>
            </a:r>
            <a:r>
              <a:rPr lang="es-ES" i="1" dirty="0"/>
              <a:t>p </a:t>
            </a:r>
            <a:r>
              <a:rPr lang="es-ES" dirty="0"/>
              <a:t>por ciento de las observaciones son menores o iguales que este valor y por lo menos (</a:t>
            </a:r>
            <a:r>
              <a:rPr lang="es-ES" dirty="0" smtClean="0"/>
              <a:t>100 - </a:t>
            </a:r>
            <a:r>
              <a:rPr lang="es-ES" i="1" dirty="0"/>
              <a:t>p</a:t>
            </a:r>
            <a:r>
              <a:rPr lang="es-ES" dirty="0"/>
              <a:t>) por ciento de las observaciones son mayores o iguales que este valor. </a:t>
            </a:r>
            <a:endParaRPr lang="es-ES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452307" y="2713627"/>
            <a:ext cx="8002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Ejemplo</a:t>
            </a:r>
            <a:r>
              <a:rPr lang="es-ES" dirty="0" smtClean="0"/>
              <a:t>:</a:t>
            </a:r>
          </a:p>
          <a:p>
            <a:r>
              <a:rPr lang="es-ES" dirty="0"/>
              <a:t>Las puntuaciones en los </a:t>
            </a:r>
            <a:r>
              <a:rPr lang="es-ES" dirty="0" smtClean="0"/>
              <a:t>exámenes </a:t>
            </a:r>
            <a:r>
              <a:rPr lang="es-ES" dirty="0"/>
              <a:t>de </a:t>
            </a:r>
            <a:r>
              <a:rPr lang="es-ES" dirty="0" smtClean="0"/>
              <a:t>admisión </a:t>
            </a:r>
            <a:r>
              <a:rPr lang="es-ES" dirty="0"/>
              <a:t>de escuelas y </a:t>
            </a:r>
            <a:r>
              <a:rPr lang="es-ES" dirty="0" smtClean="0"/>
              <a:t>universidades en USA </a:t>
            </a:r>
            <a:r>
              <a:rPr lang="es-ES" dirty="0"/>
              <a:t>se suelen dar en </a:t>
            </a:r>
            <a:r>
              <a:rPr lang="es-ES" dirty="0" smtClean="0"/>
              <a:t>términos </a:t>
            </a:r>
            <a:r>
              <a:rPr lang="es-ES" dirty="0"/>
              <a:t>de percentiles. Por ejemplo, suponga que un estudiante obtiene 54 puntos en la parte verbal del examen de </a:t>
            </a:r>
            <a:r>
              <a:rPr lang="es-ES" dirty="0" smtClean="0"/>
              <a:t>admisión. </a:t>
            </a:r>
            <a:r>
              <a:rPr lang="es-ES" dirty="0"/>
              <a:t>Esto no dice mucho acerca de este estudiante en </a:t>
            </a:r>
            <a:r>
              <a:rPr lang="es-ES" dirty="0" smtClean="0"/>
              <a:t>relación </a:t>
            </a:r>
            <a:r>
              <a:rPr lang="es-ES" dirty="0"/>
              <a:t>con los </a:t>
            </a:r>
            <a:r>
              <a:rPr lang="es-ES" dirty="0" smtClean="0"/>
              <a:t>demás </a:t>
            </a:r>
            <a:r>
              <a:rPr lang="es-ES" dirty="0"/>
              <a:t>estudiantes que realizaron el examen. Sin embargo, si esta </a:t>
            </a:r>
            <a:r>
              <a:rPr lang="es-ES" dirty="0" smtClean="0"/>
              <a:t>puntuación </a:t>
            </a:r>
            <a:r>
              <a:rPr lang="es-ES" dirty="0"/>
              <a:t>corresponde al </a:t>
            </a:r>
            <a:r>
              <a:rPr lang="es-ES" dirty="0" smtClean="0"/>
              <a:t>percentil </a:t>
            </a:r>
            <a:r>
              <a:rPr lang="es-ES" dirty="0"/>
              <a:t>70, entonces 70% de los estudiantes obtuvieron una </a:t>
            </a:r>
            <a:r>
              <a:rPr lang="es-ES" dirty="0" smtClean="0"/>
              <a:t>puntuación </a:t>
            </a:r>
            <a:r>
              <a:rPr lang="es-ES" dirty="0"/>
              <a:t>menor a la de dicho </a:t>
            </a:r>
            <a:r>
              <a:rPr lang="es-ES" dirty="0" smtClean="0"/>
              <a:t>estudiante </a:t>
            </a:r>
            <a:r>
              <a:rPr lang="es-ES" dirty="0"/>
              <a:t>y 30% de los estudiantes obtuvieron una </a:t>
            </a:r>
            <a:r>
              <a:rPr lang="es-ES" dirty="0" smtClean="0"/>
              <a:t>puntuación </a:t>
            </a:r>
            <a:r>
              <a:rPr lang="es-ES" dirty="0"/>
              <a:t>mayor.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88261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7929" y="347901"/>
            <a:ext cx="2696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CÁLCULO DEL PERCENTIL </a:t>
            </a:r>
            <a:r>
              <a:rPr lang="es-ES" i="1" dirty="0" smtClean="0"/>
              <a:t>p</a:t>
            </a:r>
            <a:endParaRPr lang="es-ES" dirty="0" smtClean="0"/>
          </a:p>
        </p:txBody>
      </p:sp>
      <p:sp>
        <p:nvSpPr>
          <p:cNvPr id="3" name="CuadroTexto 2"/>
          <p:cNvSpPr txBox="1"/>
          <p:nvPr/>
        </p:nvSpPr>
        <p:spPr>
          <a:xfrm>
            <a:off x="539289" y="1078493"/>
            <a:ext cx="7827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 smtClean="0"/>
              <a:t>Ordenar </a:t>
            </a:r>
            <a:r>
              <a:rPr lang="es-ES" dirty="0"/>
              <a:t>los datos de menor a mayor (colocar los datos en orden ascendente). </a:t>
            </a:r>
            <a:endParaRPr lang="es-ES" dirty="0" smtClean="0"/>
          </a:p>
          <a:p>
            <a:pPr marL="342900" indent="-342900">
              <a:buAutoNum type="arabicPeriod"/>
            </a:pPr>
            <a:r>
              <a:rPr lang="es-ES" dirty="0" smtClean="0"/>
              <a:t>Calcular </a:t>
            </a:r>
            <a:r>
              <a:rPr lang="es-ES" dirty="0"/>
              <a:t>el </a:t>
            </a:r>
            <a:r>
              <a:rPr lang="es-ES" dirty="0" smtClean="0"/>
              <a:t>índice </a:t>
            </a:r>
            <a:r>
              <a:rPr lang="es-ES" i="1" dirty="0" smtClean="0"/>
              <a:t>i</a:t>
            </a: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clrChange>
              <a:clrFrom>
                <a:srgbClr val="D7DAED"/>
              </a:clrFrom>
              <a:clrTo>
                <a:srgbClr val="D7DAE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4137" y="1479920"/>
            <a:ext cx="2557710" cy="141001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61182" y="2889940"/>
            <a:ext cx="6506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donde </a:t>
            </a:r>
            <a:r>
              <a:rPr lang="es-ES" i="1" dirty="0"/>
              <a:t>p </a:t>
            </a:r>
            <a:r>
              <a:rPr lang="es-ES" dirty="0"/>
              <a:t>es el percentil deseado y </a:t>
            </a:r>
            <a:r>
              <a:rPr lang="es-ES" i="1" dirty="0"/>
              <a:t>n </a:t>
            </a:r>
            <a:r>
              <a:rPr lang="es-ES" dirty="0"/>
              <a:t>es el </a:t>
            </a:r>
            <a:r>
              <a:rPr lang="es-ES" dirty="0" smtClean="0"/>
              <a:t>número </a:t>
            </a:r>
            <a:r>
              <a:rPr lang="es-ES" dirty="0"/>
              <a:t>de observaciones</a:t>
            </a:r>
            <a:r>
              <a:rPr lang="es-ES" dirty="0" smtClean="0"/>
              <a:t>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39289" y="3496406"/>
            <a:ext cx="782778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</a:t>
            </a:r>
          </a:p>
          <a:p>
            <a:r>
              <a:rPr lang="es-ES" dirty="0" smtClean="0"/>
              <a:t>	(</a:t>
            </a:r>
            <a:r>
              <a:rPr lang="es-ES" dirty="0"/>
              <a:t>a) Si </a:t>
            </a:r>
            <a:r>
              <a:rPr lang="es-ES" i="1" dirty="0"/>
              <a:t>i no es un </a:t>
            </a:r>
            <a:r>
              <a:rPr lang="es-ES" i="1" dirty="0" smtClean="0"/>
              <a:t>numero </a:t>
            </a:r>
            <a:r>
              <a:rPr lang="es-ES" i="1" dirty="0"/>
              <a:t>entero, debe redondearlo. </a:t>
            </a:r>
            <a:r>
              <a:rPr lang="es-ES" dirty="0"/>
              <a:t>El primer entero mayor </a:t>
            </a:r>
            <a:r>
              <a:rPr lang="es-ES" dirty="0" smtClean="0"/>
              <a:t>	que </a:t>
            </a:r>
            <a:r>
              <a:rPr lang="es-ES" i="1" dirty="0" smtClean="0"/>
              <a:t>i </a:t>
            </a:r>
            <a:r>
              <a:rPr lang="es-ES" dirty="0"/>
              <a:t>denota la </a:t>
            </a:r>
            <a:r>
              <a:rPr lang="es-ES" dirty="0" smtClean="0"/>
              <a:t>posición </a:t>
            </a:r>
            <a:r>
              <a:rPr lang="es-ES" dirty="0"/>
              <a:t>del percentil </a:t>
            </a:r>
            <a:r>
              <a:rPr lang="es-ES" i="1" dirty="0"/>
              <a:t>p</a:t>
            </a:r>
            <a:r>
              <a:rPr lang="es-ES" dirty="0"/>
              <a:t>.</a:t>
            </a:r>
            <a:br>
              <a:rPr lang="es-ES" dirty="0"/>
            </a:br>
            <a:endParaRPr lang="es-ES" dirty="0" smtClean="0"/>
          </a:p>
          <a:p>
            <a:r>
              <a:rPr lang="es-ES" dirty="0" smtClean="0"/>
              <a:t>	(</a:t>
            </a:r>
            <a:r>
              <a:rPr lang="es-ES" dirty="0"/>
              <a:t>b) </a:t>
            </a:r>
            <a:r>
              <a:rPr lang="es-ES" dirty="0" smtClean="0"/>
              <a:t>Si </a:t>
            </a:r>
            <a:r>
              <a:rPr lang="es-ES" i="1" dirty="0" smtClean="0"/>
              <a:t>i es un número entero, </a:t>
            </a:r>
            <a:r>
              <a:rPr lang="es-ES" dirty="0" smtClean="0"/>
              <a:t>el percentil </a:t>
            </a:r>
            <a:r>
              <a:rPr lang="es-ES" i="1" dirty="0" smtClean="0"/>
              <a:t>p </a:t>
            </a:r>
            <a:r>
              <a:rPr lang="es-ES" dirty="0" smtClean="0"/>
              <a:t>es el promedio de los valores en 	las </a:t>
            </a:r>
            <a:r>
              <a:rPr lang="es-ES" dirty="0"/>
              <a:t>posiciones </a:t>
            </a:r>
            <a:r>
              <a:rPr lang="es-ES" i="1" dirty="0"/>
              <a:t>i </a:t>
            </a:r>
            <a:r>
              <a:rPr lang="es-ES" dirty="0"/>
              <a:t>e </a:t>
            </a:r>
            <a:r>
              <a:rPr lang="es-ES" i="1" dirty="0"/>
              <a:t>i </a:t>
            </a:r>
            <a:r>
              <a:rPr lang="es-ES" dirty="0"/>
              <a:t>+ 1.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775659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52307" y="406765"/>
            <a:ext cx="8367684" cy="67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Ejemplo</a:t>
            </a:r>
            <a:r>
              <a:rPr lang="es-ES" dirty="0" smtClean="0"/>
              <a:t>: Determine </a:t>
            </a:r>
            <a:r>
              <a:rPr lang="es-ES" dirty="0"/>
              <a:t>el percentil 85 en los sueldos </a:t>
            </a:r>
            <a:r>
              <a:rPr lang="es-ES" dirty="0" smtClean="0"/>
              <a:t>mensuales </a:t>
            </a:r>
            <a:r>
              <a:rPr lang="es-ES" dirty="0"/>
              <a:t>iniciales </a:t>
            </a:r>
            <a:r>
              <a:rPr lang="es-ES" dirty="0" smtClean="0"/>
              <a:t>en US$ de </a:t>
            </a:r>
            <a:r>
              <a:rPr lang="es-ES" dirty="0"/>
              <a:t>la </a:t>
            </a:r>
            <a:r>
              <a:rPr lang="es-ES" dirty="0" smtClean="0"/>
              <a:t>siguiente tabla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52307" y="1322024"/>
            <a:ext cx="8214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_tradnl" dirty="0" smtClean="0"/>
              <a:t>Ordenar </a:t>
            </a:r>
            <a:r>
              <a:rPr lang="es-ES_tradnl" dirty="0"/>
              <a:t>los datos de menor a </a:t>
            </a:r>
            <a:r>
              <a:rPr lang="es-ES_tradnl" dirty="0" smtClean="0"/>
              <a:t>mayor:</a:t>
            </a:r>
          </a:p>
          <a:p>
            <a:r>
              <a:rPr lang="es-ES_tradnl" dirty="0" smtClean="0"/>
              <a:t>	</a:t>
            </a:r>
          </a:p>
          <a:p>
            <a:r>
              <a:rPr lang="es-ES_tradnl" dirty="0"/>
              <a:t>	</a:t>
            </a:r>
            <a:r>
              <a:rPr lang="es-ES_tradnl" dirty="0" smtClean="0"/>
              <a:t>3.310; 3.355; 3.450; 3.480; 3.480; 3.490; 3.520; 3.540; 3.550; 3.650; 3.730; 3.925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52307" y="2731023"/>
            <a:ext cx="359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768" y="2441399"/>
            <a:ext cx="4070766" cy="93836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91480" y="4000862"/>
            <a:ext cx="822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3. </a:t>
            </a:r>
            <a:r>
              <a:rPr lang="es-ES" dirty="0"/>
              <a:t>Como </a:t>
            </a:r>
            <a:r>
              <a:rPr lang="es-ES" i="1" dirty="0"/>
              <a:t>i </a:t>
            </a:r>
            <a:r>
              <a:rPr lang="es-ES" dirty="0"/>
              <a:t>no es un </a:t>
            </a:r>
            <a:r>
              <a:rPr lang="es-ES" dirty="0" smtClean="0"/>
              <a:t>número </a:t>
            </a:r>
            <a:r>
              <a:rPr lang="es-ES" dirty="0"/>
              <a:t>entero, se debe </a:t>
            </a:r>
            <a:r>
              <a:rPr lang="es-ES" b="1" i="1" dirty="0"/>
              <a:t>redondear</a:t>
            </a:r>
            <a:r>
              <a:rPr lang="es-ES" i="1" dirty="0"/>
              <a:t>. </a:t>
            </a:r>
            <a:r>
              <a:rPr lang="es-ES" dirty="0"/>
              <a:t>La </a:t>
            </a:r>
            <a:r>
              <a:rPr lang="es-ES" dirty="0" smtClean="0"/>
              <a:t>posición </a:t>
            </a:r>
            <a:r>
              <a:rPr lang="es-ES" dirty="0"/>
              <a:t>del percentil 85 es el primer entero mayor que 10.2, es la </a:t>
            </a:r>
            <a:r>
              <a:rPr lang="es-ES" dirty="0" smtClean="0"/>
              <a:t>posición 11</a:t>
            </a:r>
            <a:r>
              <a:rPr lang="es-ES" dirty="0"/>
              <a:t> </a:t>
            </a:r>
            <a:r>
              <a:rPr lang="es-ES" dirty="0" smtClean="0"/>
              <a:t>que corresponde a US$3.370</a:t>
            </a:r>
          </a:p>
          <a:p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18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87100" y="382691"/>
            <a:ext cx="578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Ejemplo : Calculará </a:t>
            </a:r>
            <a:r>
              <a:rPr lang="es-ES" dirty="0"/>
              <a:t>el percentil 50 en los sueldos mensuales </a:t>
            </a:r>
            <a:endParaRPr lang="es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240" y="752023"/>
            <a:ext cx="2157158" cy="89742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4497" y="2817998"/>
            <a:ext cx="8124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percentil </a:t>
            </a:r>
            <a:r>
              <a:rPr lang="es-ES" dirty="0"/>
              <a:t>50 es el promedio de los valores de los datos que se encuentran en las posiciones seis y siete; de manera que el percentil 50 es (</a:t>
            </a:r>
            <a:r>
              <a:rPr lang="es-ES" dirty="0" smtClean="0"/>
              <a:t>3.490+3.520</a:t>
            </a:r>
            <a:r>
              <a:rPr lang="es-ES" dirty="0"/>
              <a:t>)/2 </a:t>
            </a:r>
            <a:r>
              <a:rPr lang="es-ES" dirty="0" smtClean="0"/>
              <a:t>=3.505</a:t>
            </a:r>
            <a:r>
              <a:rPr lang="es-ES" dirty="0"/>
              <a:t>. </a:t>
            </a:r>
            <a:endParaRPr lang="es-ES" dirty="0" smtClean="0"/>
          </a:p>
          <a:p>
            <a:r>
              <a:rPr lang="es-ES" dirty="0" smtClean="0"/>
              <a:t>El </a:t>
            </a:r>
            <a:r>
              <a:rPr lang="es-ES" i="1" dirty="0"/>
              <a:t>percentil 50 coincide con la mediana. </a:t>
            </a:r>
            <a:endParaRPr lang="es-ES" dirty="0" smtClean="0"/>
          </a:p>
        </p:txBody>
      </p:sp>
      <p:sp>
        <p:nvSpPr>
          <p:cNvPr id="7" name="CuadroTexto 6"/>
          <p:cNvSpPr txBox="1"/>
          <p:nvPr/>
        </p:nvSpPr>
        <p:spPr>
          <a:xfrm>
            <a:off x="504497" y="2025827"/>
            <a:ext cx="812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3.310; 3.355; 3.450; 3.480; 3.480; 3.490; 3.520; 3.540; 3.550; 3.650; 3.730; 3.925 </a:t>
            </a:r>
          </a:p>
        </p:txBody>
      </p:sp>
    </p:spTree>
    <p:extLst>
      <p:ext uri="{BB962C8B-B14F-4D97-AF65-F5344CB8AC3E}">
        <p14:creationId xmlns:p14="http://schemas.microsoft.com/office/powerpoint/2010/main" val="394563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17514" y="365296"/>
            <a:ext cx="102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Cuartiles </a:t>
            </a:r>
            <a:endParaRPr lang="es-ES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clrChange>
              <a:clrFrom>
                <a:srgbClr val="E0E0E0"/>
              </a:clrFrom>
              <a:clrTo>
                <a:srgbClr val="E0E0E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271" y="682443"/>
            <a:ext cx="7151655" cy="263310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17513" y="3513801"/>
            <a:ext cx="8315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 veces es necesario dividir </a:t>
            </a:r>
            <a:r>
              <a:rPr lang="es-ES" dirty="0"/>
              <a:t>los datos en cuatro partes; </a:t>
            </a:r>
            <a:r>
              <a:rPr lang="es-ES" dirty="0" smtClean="0"/>
              <a:t>as</a:t>
            </a:r>
            <a:r>
              <a:rPr lang="es-ES" dirty="0" smtClean="0"/>
              <a:t>í</a:t>
            </a:r>
            <a:r>
              <a:rPr lang="es-ES" dirty="0" smtClean="0"/>
              <a:t>, </a:t>
            </a:r>
            <a:r>
              <a:rPr lang="es-ES" dirty="0"/>
              <a:t>cada parte contiene una cuarta parte o 25% de las observaciones. En la </a:t>
            </a:r>
            <a:r>
              <a:rPr lang="es-ES" dirty="0" smtClean="0"/>
              <a:t>figura </a:t>
            </a:r>
            <a:r>
              <a:rPr lang="es-ES" dirty="0"/>
              <a:t>se muestra una </a:t>
            </a:r>
            <a:r>
              <a:rPr lang="es-ES" dirty="0" smtClean="0"/>
              <a:t>distribución </a:t>
            </a:r>
            <a:r>
              <a:rPr lang="es-ES" dirty="0"/>
              <a:t>de datos dividida en cuatro partes. A los puntos de </a:t>
            </a:r>
            <a:r>
              <a:rPr lang="es-ES" dirty="0" smtClean="0"/>
              <a:t>división </a:t>
            </a:r>
            <a:r>
              <a:rPr lang="es-ES" dirty="0"/>
              <a:t>se les conoce como </a:t>
            </a:r>
            <a:r>
              <a:rPr lang="es-ES" b="1" dirty="0"/>
              <a:t>cuartiles </a:t>
            </a:r>
            <a:r>
              <a:rPr lang="es-ES" dirty="0"/>
              <a:t>y </a:t>
            </a:r>
            <a:r>
              <a:rPr lang="es-ES" dirty="0" smtClean="0"/>
              <a:t>están definidos </a:t>
            </a:r>
            <a:r>
              <a:rPr lang="es-ES" dirty="0"/>
              <a:t>como sigue: </a:t>
            </a:r>
            <a:endParaRPr lang="es-ES" dirty="0" smtClean="0"/>
          </a:p>
        </p:txBody>
      </p:sp>
      <p:sp>
        <p:nvSpPr>
          <p:cNvPr id="5" name="CuadroTexto 4"/>
          <p:cNvSpPr txBox="1"/>
          <p:nvPr/>
        </p:nvSpPr>
        <p:spPr>
          <a:xfrm>
            <a:off x="2348518" y="5079356"/>
            <a:ext cx="4244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Q</a:t>
            </a:r>
            <a:r>
              <a:rPr lang="es-ES" baseline="-25000" dirty="0"/>
              <a:t>1</a:t>
            </a:r>
            <a:r>
              <a:rPr lang="es-ES" dirty="0"/>
              <a:t> primer cuartil, o percentil 25 </a:t>
            </a:r>
            <a:endParaRPr lang="es-ES" dirty="0" smtClean="0"/>
          </a:p>
          <a:p>
            <a:r>
              <a:rPr lang="es-ES" i="1" dirty="0" smtClean="0"/>
              <a:t>Q</a:t>
            </a:r>
            <a:r>
              <a:rPr lang="es-ES" baseline="-25000" dirty="0" smtClean="0"/>
              <a:t>2</a:t>
            </a:r>
            <a:r>
              <a:rPr lang="es-ES" dirty="0" smtClean="0"/>
              <a:t> </a:t>
            </a:r>
            <a:r>
              <a:rPr lang="es-ES" dirty="0"/>
              <a:t>segundo cuartil, o percentil 50 </a:t>
            </a:r>
            <a:endParaRPr lang="es-ES" dirty="0" smtClean="0"/>
          </a:p>
          <a:p>
            <a:r>
              <a:rPr lang="es-ES" i="1" dirty="0" smtClean="0"/>
              <a:t>Q</a:t>
            </a:r>
            <a:r>
              <a:rPr lang="es-ES" baseline="-25000" dirty="0" smtClean="0"/>
              <a:t>3</a:t>
            </a:r>
            <a:r>
              <a:rPr lang="es-ES" dirty="0" smtClean="0"/>
              <a:t> </a:t>
            </a:r>
            <a:r>
              <a:rPr lang="es-ES" dirty="0"/>
              <a:t>tercer cuartil, o percentil 75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692710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82722" y="556642"/>
            <a:ext cx="570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En el ejemplo de los sueldos se ordenan de menor a mayor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382722" y="1173469"/>
            <a:ext cx="812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3.310; 3.355; 3.450; 3.480; 3.480; 3.490; 3.520; 3.540; 3.550; 3.650; 3.730; 3.925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82722" y="1843876"/>
            <a:ext cx="8419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segundo cuart</a:t>
            </a:r>
            <a:r>
              <a:rPr lang="es-ES" dirty="0" smtClean="0"/>
              <a:t>il (mediana) es 3.505. </a:t>
            </a:r>
            <a:r>
              <a:rPr lang="es-ES" dirty="0"/>
              <a:t>Para calcular los cuartiles </a:t>
            </a:r>
            <a:r>
              <a:rPr lang="es-ES" i="1" dirty="0"/>
              <a:t>Q</a:t>
            </a:r>
            <a:r>
              <a:rPr lang="es-ES" baseline="-25000" dirty="0"/>
              <a:t>1</a:t>
            </a:r>
            <a:r>
              <a:rPr lang="es-ES" dirty="0"/>
              <a:t> y </a:t>
            </a:r>
            <a:r>
              <a:rPr lang="es-ES" i="1" dirty="0"/>
              <a:t>Q</a:t>
            </a:r>
            <a:r>
              <a:rPr lang="es-ES" baseline="-25000" dirty="0"/>
              <a:t>3</a:t>
            </a:r>
            <a:r>
              <a:rPr lang="es-ES" dirty="0"/>
              <a:t> </a:t>
            </a:r>
            <a:r>
              <a:rPr lang="es-ES" dirty="0" smtClean="0"/>
              <a:t>se usa la f</a:t>
            </a:r>
            <a:r>
              <a:rPr lang="es-ES" dirty="0" smtClean="0"/>
              <a:t>órmula p</a:t>
            </a:r>
            <a:r>
              <a:rPr lang="es-ES" dirty="0" smtClean="0"/>
              <a:t>ara determinar el </a:t>
            </a:r>
            <a:r>
              <a:rPr lang="es-ES" dirty="0"/>
              <a:t>percentil 25 y el percentil 75. </a:t>
            </a:r>
            <a:endParaRPr lang="es-ES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472" y="2490207"/>
            <a:ext cx="3154822" cy="84964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82722" y="3339850"/>
            <a:ext cx="7950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Como </a:t>
            </a:r>
            <a:r>
              <a:rPr lang="es-ES" i="1" dirty="0"/>
              <a:t>i </a:t>
            </a:r>
            <a:r>
              <a:rPr lang="es-ES" dirty="0"/>
              <a:t>es un </a:t>
            </a:r>
            <a:r>
              <a:rPr lang="es-ES" dirty="0" smtClean="0"/>
              <a:t>entero indica </a:t>
            </a:r>
            <a:r>
              <a:rPr lang="es-ES" dirty="0"/>
              <a:t>que el primer cuartil, o el percentil 25, es el promedio del tercer y cuarto valores de los datos; esto es, </a:t>
            </a:r>
            <a:r>
              <a:rPr lang="es-ES" i="1" dirty="0"/>
              <a:t>Q</a:t>
            </a:r>
            <a:r>
              <a:rPr lang="es-ES" baseline="-25000" dirty="0"/>
              <a:t>1</a:t>
            </a:r>
            <a:r>
              <a:rPr lang="es-ES" dirty="0"/>
              <a:t> </a:t>
            </a:r>
            <a:r>
              <a:rPr lang="es-ES" dirty="0" smtClean="0"/>
              <a:t>= (3.450+3.480</a:t>
            </a:r>
            <a:r>
              <a:rPr lang="es-ES" dirty="0"/>
              <a:t>)/2 </a:t>
            </a:r>
            <a:r>
              <a:rPr lang="es-ES" dirty="0" smtClean="0"/>
              <a:t>=3.465</a:t>
            </a:r>
            <a:r>
              <a:rPr lang="es-ES" dirty="0"/>
              <a:t>. </a:t>
            </a:r>
            <a:endParaRPr lang="es-ES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382722" y="2490207"/>
            <a:ext cx="158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Determinar Q</a:t>
            </a:r>
            <a:r>
              <a:rPr lang="es-ES" baseline="-25000" dirty="0" smtClean="0"/>
              <a:t>1</a:t>
            </a:r>
            <a:endParaRPr lang="es-ES" baseline="-25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82722" y="4155977"/>
            <a:ext cx="154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Determinar Q</a:t>
            </a:r>
            <a:r>
              <a:rPr lang="es-ES" baseline="-25000" dirty="0"/>
              <a:t>3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472" y="4473123"/>
            <a:ext cx="3088738" cy="86715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82722" y="5340282"/>
            <a:ext cx="8176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Como </a:t>
            </a:r>
            <a:r>
              <a:rPr lang="es-ES" i="1" dirty="0"/>
              <a:t>i </a:t>
            </a:r>
            <a:r>
              <a:rPr lang="es-ES" dirty="0"/>
              <a:t>es un </a:t>
            </a:r>
            <a:r>
              <a:rPr lang="es-ES" dirty="0" smtClean="0"/>
              <a:t>entero</a:t>
            </a:r>
            <a:r>
              <a:rPr lang="es-ES" dirty="0"/>
              <a:t> </a:t>
            </a:r>
            <a:r>
              <a:rPr lang="es-ES" dirty="0" smtClean="0"/>
              <a:t>indica </a:t>
            </a:r>
            <a:r>
              <a:rPr lang="es-ES" dirty="0"/>
              <a:t>que el tercer cuartil, o el percentil 75, es el promedio del noveno y </a:t>
            </a:r>
            <a:r>
              <a:rPr lang="es-ES" dirty="0" smtClean="0"/>
              <a:t>décimo </a:t>
            </a:r>
            <a:r>
              <a:rPr lang="es-ES" dirty="0"/>
              <a:t>valores de los datos; esto es, </a:t>
            </a:r>
            <a:r>
              <a:rPr lang="es-ES" i="1" dirty="0" smtClean="0"/>
              <a:t>Q</a:t>
            </a:r>
            <a:r>
              <a:rPr lang="es-ES" baseline="-25000" dirty="0" smtClean="0"/>
              <a:t>3</a:t>
            </a:r>
            <a:r>
              <a:rPr lang="es-ES" dirty="0" smtClean="0"/>
              <a:t> = (3.550+3.650</a:t>
            </a:r>
            <a:r>
              <a:rPr lang="es-ES" dirty="0"/>
              <a:t>)/</a:t>
            </a:r>
            <a:r>
              <a:rPr lang="es-ES" dirty="0" smtClean="0"/>
              <a:t>2= 3.600</a:t>
            </a:r>
            <a:r>
              <a:rPr lang="es-ES" dirty="0"/>
              <a:t>. 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7227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65325" y="626221"/>
            <a:ext cx="8437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Los cuartiles dividen los datos de los sueldos iniciales en cuatro partes y cada parte </a:t>
            </a:r>
            <a:r>
              <a:rPr lang="es-ES" dirty="0" smtClean="0"/>
              <a:t>contiene </a:t>
            </a:r>
            <a:r>
              <a:rPr lang="es-ES" dirty="0"/>
              <a:t>25% de las observaciones</a:t>
            </a:r>
            <a:r>
              <a:rPr lang="es-ES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25" y="1435261"/>
            <a:ext cx="8228085" cy="12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3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95739" y="417481"/>
            <a:ext cx="106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Ejercicios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554" y="3670357"/>
            <a:ext cx="6488871" cy="289458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2723" y="786813"/>
            <a:ext cx="82807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dirty="0"/>
              <a:t>Los valores de los datos en una muestra son 10, 20, 12, 17 y 16. Calcule la media y la mediana.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Los datos en una muestra son 10, 20, 21, 17, 16 y 25. Calcule la media y la mediana.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Los valores en una muestra son 27, 25, 20, 15, 30, 34, 28 y 25. Calcule los percentiles 20, 25, 65 y 75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Una muestra tiene los valores 53, 55, 70, 58, 64, 57, 53, 69, 57, 68 y 53. Calcule la media, la </a:t>
            </a:r>
            <a:r>
              <a:rPr lang="es-ES" dirty="0" smtClean="0"/>
              <a:t>mediana </a:t>
            </a:r>
            <a:r>
              <a:rPr lang="es-ES" dirty="0"/>
              <a:t>y la moda.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El Dow Jones </a:t>
            </a:r>
            <a:r>
              <a:rPr lang="es-ES" dirty="0" err="1"/>
              <a:t>Travel</a:t>
            </a:r>
            <a:r>
              <a:rPr lang="es-ES" dirty="0"/>
              <a:t> </a:t>
            </a:r>
            <a:r>
              <a:rPr lang="es-ES" dirty="0" err="1"/>
              <a:t>Index</a:t>
            </a:r>
            <a:r>
              <a:rPr lang="es-ES" dirty="0"/>
              <a:t> informa sobre lo que pagan por noche en un hotel en las principales ciudades de Estados Unidos los viajeros de negocios (</a:t>
            </a:r>
            <a:r>
              <a:rPr lang="es-ES" i="1" dirty="0" err="1"/>
              <a:t>The</a:t>
            </a:r>
            <a:r>
              <a:rPr lang="es-ES" i="1" dirty="0"/>
              <a:t> Wall Street </a:t>
            </a:r>
            <a:r>
              <a:rPr lang="es-ES" i="1" dirty="0" err="1"/>
              <a:t>Journal</a:t>
            </a:r>
            <a:r>
              <a:rPr lang="es-ES" dirty="0"/>
              <a:t>, 16 de enero de 2004). Los precios promedio por noche en 20 ciudades son los siguientes: </a:t>
            </a:r>
          </a:p>
        </p:txBody>
      </p:sp>
    </p:spTree>
    <p:extLst>
      <p:ext uri="{BB962C8B-B14F-4D97-AF65-F5344CB8AC3E}">
        <p14:creationId xmlns:p14="http://schemas.microsoft.com/office/powerpoint/2010/main" val="2301846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57158" y="330505"/>
            <a:ext cx="571182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s-ES" dirty="0"/>
              <a:t>¿</a:t>
            </a:r>
            <a:r>
              <a:rPr lang="es-ES" dirty="0" err="1"/>
              <a:t>Cuál</a:t>
            </a:r>
            <a:r>
              <a:rPr lang="es-ES" dirty="0"/>
              <a:t> es la media en el precio de estas habitaciones?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/>
              <a:t>¿</a:t>
            </a:r>
            <a:r>
              <a:rPr lang="es-ES" dirty="0" err="1"/>
              <a:t>Cuál</a:t>
            </a:r>
            <a:r>
              <a:rPr lang="es-ES" dirty="0"/>
              <a:t> es la mediana en el precio de estas habitaciones?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/>
              <a:t>¿</a:t>
            </a:r>
            <a:r>
              <a:rPr lang="es-ES" dirty="0" err="1"/>
              <a:t>Cuál</a:t>
            </a:r>
            <a:r>
              <a:rPr lang="es-ES" dirty="0"/>
              <a:t> es la moda?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/>
              <a:t>¿</a:t>
            </a:r>
            <a:r>
              <a:rPr lang="es-ES" dirty="0" err="1"/>
              <a:t>Cuál</a:t>
            </a:r>
            <a:r>
              <a:rPr lang="es-ES" dirty="0"/>
              <a:t> es el primer cuartil?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/>
              <a:t>¿</a:t>
            </a:r>
            <a:r>
              <a:rPr lang="es-ES" dirty="0" err="1"/>
              <a:t>Cuál</a:t>
            </a:r>
            <a:r>
              <a:rPr lang="es-ES" dirty="0"/>
              <a:t> es el tercer cuartil? </a:t>
            </a:r>
          </a:p>
          <a:p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371117" y="2084832"/>
            <a:ext cx="83270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Una </a:t>
            </a:r>
            <a:r>
              <a:rPr lang="es-ES" dirty="0" smtClean="0"/>
              <a:t>asociación </a:t>
            </a:r>
            <a:r>
              <a:rPr lang="es-ES" dirty="0"/>
              <a:t>recaba </a:t>
            </a:r>
            <a:r>
              <a:rPr lang="es-ES" dirty="0" smtClean="0"/>
              <a:t>información </a:t>
            </a:r>
            <a:r>
              <a:rPr lang="es-ES" dirty="0"/>
              <a:t>sobre sueldos anuales iniciales de los </a:t>
            </a:r>
            <a:r>
              <a:rPr lang="es-ES" dirty="0" smtClean="0"/>
              <a:t>recién </a:t>
            </a:r>
            <a:r>
              <a:rPr lang="es-ES" dirty="0"/>
              <a:t>egresados de </a:t>
            </a:r>
            <a:r>
              <a:rPr lang="es-ES" dirty="0" smtClean="0"/>
              <a:t>universidades norteamericanas de </a:t>
            </a:r>
            <a:r>
              <a:rPr lang="es-ES" dirty="0"/>
              <a:t>acuerdo con su especialidad. El salario anual inicial de los administradores de </a:t>
            </a:r>
            <a:r>
              <a:rPr lang="es-ES" dirty="0" smtClean="0"/>
              <a:t>empresas </a:t>
            </a:r>
            <a:r>
              <a:rPr lang="es-ES" dirty="0"/>
              <a:t>es </a:t>
            </a:r>
            <a:r>
              <a:rPr lang="es-ES" dirty="0" smtClean="0"/>
              <a:t>US$39.580 </a:t>
            </a:r>
            <a:r>
              <a:rPr lang="es-ES" dirty="0"/>
              <a:t>(</a:t>
            </a:r>
            <a:r>
              <a:rPr lang="es-ES" i="1" dirty="0" err="1"/>
              <a:t>CNNMoney.com</a:t>
            </a:r>
            <a:r>
              <a:rPr lang="es-ES" dirty="0"/>
              <a:t>, 15 de febrero de 2006). A </a:t>
            </a:r>
            <a:r>
              <a:rPr lang="es-ES" dirty="0" smtClean="0"/>
              <a:t>continuación </a:t>
            </a:r>
            <a:r>
              <a:rPr lang="es-ES" dirty="0"/>
              <a:t>se </a:t>
            </a:r>
            <a:r>
              <a:rPr lang="es-ES" dirty="0" smtClean="0"/>
              <a:t>presentan </a:t>
            </a:r>
            <a:r>
              <a:rPr lang="es-ES" dirty="0"/>
              <a:t>muestras de los sueldos anuales iniciales de especialistas en marketing y en </a:t>
            </a:r>
            <a:r>
              <a:rPr lang="es-ES" dirty="0" smtClean="0"/>
              <a:t>contabilidad(</a:t>
            </a:r>
            <a:r>
              <a:rPr lang="es-ES" dirty="0"/>
              <a:t>los datos </a:t>
            </a:r>
            <a:r>
              <a:rPr lang="es-ES" dirty="0" smtClean="0"/>
              <a:t>están </a:t>
            </a:r>
            <a:r>
              <a:rPr lang="es-ES" dirty="0"/>
              <a:t>en miles): </a:t>
            </a:r>
            <a:endParaRPr lang="es-ES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371117" y="3774727"/>
            <a:ext cx="2442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Egresados de Marketing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97" y="4191628"/>
            <a:ext cx="8054548" cy="45574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71117" y="4647373"/>
            <a:ext cx="2663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Egresados de Contabilidad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117" y="5102013"/>
            <a:ext cx="8327099" cy="70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12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7929" y="400085"/>
            <a:ext cx="817632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s-ES" dirty="0"/>
              <a:t>Para cada uno de los grupos de sueldos iniciales calcule moda, mediana y media.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/>
              <a:t>Para cada uno de los grupos de sueldos iniciales calcule el primer y el tercer cuartil.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/>
              <a:t>Los egresados de </a:t>
            </a:r>
            <a:r>
              <a:rPr lang="es-ES" dirty="0" smtClean="0"/>
              <a:t>contabilidad suelen </a:t>
            </a:r>
            <a:r>
              <a:rPr lang="es-ES" dirty="0"/>
              <a:t>tener mejores salarios iniciales. ¿Qué indican los datos </a:t>
            </a:r>
            <a:r>
              <a:rPr lang="es-ES" dirty="0" err="1" smtClean="0"/>
              <a:t>muestrales</a:t>
            </a:r>
            <a:r>
              <a:rPr lang="es-ES" dirty="0" smtClean="0"/>
              <a:t> </a:t>
            </a:r>
            <a:r>
              <a:rPr lang="es-ES" dirty="0"/>
              <a:t>acerca de la diferencia entre los sueldos anuales iniciales de egresados de </a:t>
            </a:r>
            <a:r>
              <a:rPr lang="es-ES" dirty="0" smtClean="0"/>
              <a:t>marketing </a:t>
            </a:r>
            <a:r>
              <a:rPr lang="es-ES" dirty="0"/>
              <a:t>y de </a:t>
            </a:r>
            <a:r>
              <a:rPr lang="es-ES" dirty="0" smtClean="0"/>
              <a:t>contabilidad?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8670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</TotalTime>
  <Words>1268</Words>
  <Application>Microsoft Macintosh PowerPoint</Application>
  <PresentationFormat>Presentación en pantalla (4:3)</PresentationFormat>
  <Paragraphs>84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Medidas de tendencia central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Medidas de tendencia central </dc:title>
  <dc:creator>Alberto Alvaradejo</dc:creator>
  <cp:lastModifiedBy>Alberto Alvaradejo</cp:lastModifiedBy>
  <cp:revision>12</cp:revision>
  <dcterms:created xsi:type="dcterms:W3CDTF">2016-03-30T18:03:18Z</dcterms:created>
  <dcterms:modified xsi:type="dcterms:W3CDTF">2016-03-31T14:41:05Z</dcterms:modified>
</cp:coreProperties>
</file>